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7" r:id="rId2"/>
    <p:sldId id="258" r:id="rId3"/>
    <p:sldId id="274" r:id="rId4"/>
    <p:sldId id="275" r:id="rId5"/>
    <p:sldId id="273" r:id="rId6"/>
    <p:sldId id="259" r:id="rId7"/>
    <p:sldId id="260" r:id="rId8"/>
    <p:sldId id="261" r:id="rId9"/>
    <p:sldId id="262" r:id="rId10"/>
    <p:sldId id="263" r:id="rId11"/>
    <p:sldId id="264" r:id="rId12"/>
    <p:sldId id="266" r:id="rId13"/>
    <p:sldId id="265" r:id="rId14"/>
    <p:sldId id="267" r:id="rId15"/>
    <p:sldId id="268" r:id="rId16"/>
    <p:sldId id="269" r:id="rId17"/>
    <p:sldId id="271" r:id="rId18"/>
    <p:sldId id="272"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254" autoAdjust="0"/>
  </p:normalViewPr>
  <p:slideViewPr>
    <p:cSldViewPr>
      <p:cViewPr>
        <p:scale>
          <a:sx n="100" d="100"/>
          <a:sy n="100" d="100"/>
        </p:scale>
        <p:origin x="704" y="-2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EA89C0-9FE5-472E-B9F0-55FBE56E13EF}" type="datetimeFigureOut">
              <a:rPr lang="en-US" smtClean="0"/>
              <a:t>6/4/2015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3A95EE9-3227-4277-B4F3-2B5CD99C80B0}" type="slidenum">
              <a:rPr lang="en-US" smtClean="0"/>
              <a:t>‹#›</a:t>
            </a:fld>
            <a:endParaRPr lang="en-US"/>
          </a:p>
        </p:txBody>
      </p:sp>
    </p:spTree>
    <p:extLst>
      <p:ext uri="{BB962C8B-B14F-4D97-AF65-F5344CB8AC3E}">
        <p14:creationId xmlns:p14="http://schemas.microsoft.com/office/powerpoint/2010/main" val="12828825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Before starting, make sure that</a:t>
            </a:r>
            <a:r>
              <a:rPr lang="en-US" baseline="0" dirty="0" smtClean="0"/>
              <a:t> the default template for each world template includes an “</a:t>
            </a:r>
            <a:r>
              <a:rPr lang="en-US" baseline="0" dirty="0" err="1" smtClean="0"/>
              <a:t>initialCamera</a:t>
            </a:r>
            <a:r>
              <a:rPr lang="en-US" baseline="0" dirty="0" smtClean="0"/>
              <a:t>” dummy object.</a:t>
            </a:r>
            <a:endParaRPr lang="en-US" dirty="0"/>
          </a:p>
        </p:txBody>
      </p:sp>
      <p:sp>
        <p:nvSpPr>
          <p:cNvPr id="4" name="Slide Number Placeholder 3"/>
          <p:cNvSpPr>
            <a:spLocks noGrp="1"/>
          </p:cNvSpPr>
          <p:nvPr>
            <p:ph type="sldNum" sz="quarter" idx="10"/>
          </p:nvPr>
        </p:nvSpPr>
        <p:spPr/>
        <p:txBody>
          <a:bodyPr/>
          <a:lstStyle/>
          <a:p>
            <a:fld id="{27BA9897-9FDF-438B-8891-0D8D0B048F92}" type="slidenum">
              <a:rPr lang="en-US" smtClean="0"/>
              <a:t>1</a:t>
            </a:fld>
            <a:endParaRPr lang="en-US"/>
          </a:p>
        </p:txBody>
      </p:sp>
    </p:spTree>
    <p:extLst>
      <p:ext uri="{BB962C8B-B14F-4D97-AF65-F5344CB8AC3E}">
        <p14:creationId xmlns:p14="http://schemas.microsoft.com/office/powerpoint/2010/main" val="2957027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the students play their Alice world nothing should happen yet.  Ask them:</a:t>
            </a:r>
          </a:p>
          <a:p>
            <a:r>
              <a:rPr lang="en-US" baseline="0" dirty="0" smtClean="0"/>
              <a:t>QUESTION: Why doesn’t anything happen?</a:t>
            </a:r>
          </a:p>
          <a:p>
            <a:r>
              <a:rPr lang="en-US" baseline="0" dirty="0" smtClean="0"/>
              <a:t>ANSWER: They have not written any instructions that tell Alice what is supposed to happen.</a:t>
            </a:r>
          </a:p>
          <a:p>
            <a:r>
              <a:rPr lang="en-US" baseline="0" dirty="0" smtClean="0"/>
              <a:t>QUESTION: What kind of instructions have they provided Alice with?</a:t>
            </a:r>
          </a:p>
          <a:p>
            <a:r>
              <a:rPr lang="en-US" baseline="0" dirty="0" smtClean="0"/>
              <a:t>ANSWER: They have given Alice graphical instructions on how to dynamically create and render their Alice world.</a:t>
            </a:r>
            <a:endParaRPr lang="en-US" dirty="0"/>
          </a:p>
        </p:txBody>
      </p:sp>
      <p:sp>
        <p:nvSpPr>
          <p:cNvPr id="4" name="Slide Number Placeholder 3"/>
          <p:cNvSpPr>
            <a:spLocks noGrp="1"/>
          </p:cNvSpPr>
          <p:nvPr>
            <p:ph type="sldNum" sz="quarter" idx="10"/>
          </p:nvPr>
        </p:nvSpPr>
        <p:spPr/>
        <p:txBody>
          <a:bodyPr/>
          <a:lstStyle/>
          <a:p>
            <a:fld id="{A3A95EE9-3227-4277-B4F3-2B5CD99C80B0}" type="slidenum">
              <a:rPr lang="en-US" smtClean="0"/>
              <a:t>13</a:t>
            </a:fld>
            <a:endParaRPr lang="en-US"/>
          </a:p>
        </p:txBody>
      </p:sp>
    </p:spTree>
    <p:extLst>
      <p:ext uri="{BB962C8B-B14F-4D97-AF65-F5344CB8AC3E}">
        <p14:creationId xmlns:p14="http://schemas.microsoft.com/office/powerpoint/2010/main" val="843287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Play your world</a:t>
            </a:r>
            <a:r>
              <a:rPr lang="en-US" baseline="0" dirty="0" smtClean="0"/>
              <a:t> and see what happens!</a:t>
            </a:r>
            <a:endParaRPr lang="en-US" dirty="0"/>
          </a:p>
        </p:txBody>
      </p:sp>
      <p:sp>
        <p:nvSpPr>
          <p:cNvPr id="4" name="Slide Number Placeholder 3"/>
          <p:cNvSpPr>
            <a:spLocks noGrp="1"/>
          </p:cNvSpPr>
          <p:nvPr>
            <p:ph type="sldNum" sz="quarter" idx="10"/>
          </p:nvPr>
        </p:nvSpPr>
        <p:spPr/>
        <p:txBody>
          <a:bodyPr/>
          <a:lstStyle/>
          <a:p>
            <a:fld id="{A3A95EE9-3227-4277-B4F3-2B5CD99C80B0}" type="slidenum">
              <a:rPr lang="en-US" smtClean="0"/>
              <a:t>18</a:t>
            </a:fld>
            <a:endParaRPr lang="en-US"/>
          </a:p>
        </p:txBody>
      </p:sp>
    </p:spTree>
    <p:extLst>
      <p:ext uri="{BB962C8B-B14F-4D97-AF65-F5344CB8AC3E}">
        <p14:creationId xmlns:p14="http://schemas.microsoft.com/office/powerpoint/2010/main" val="4199379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Questions</a:t>
            </a:r>
            <a:r>
              <a:rPr lang="en-US" baseline="0" dirty="0" smtClean="0"/>
              <a:t> for students: What is a model?  Answer: A model is the computer graphics equivalent of a physical object.</a:t>
            </a:r>
            <a:endParaRPr lang="en-US" dirty="0"/>
          </a:p>
        </p:txBody>
      </p:sp>
      <p:sp>
        <p:nvSpPr>
          <p:cNvPr id="4" name="Slide Number Placeholder 3"/>
          <p:cNvSpPr>
            <a:spLocks noGrp="1"/>
          </p:cNvSpPr>
          <p:nvPr>
            <p:ph type="sldNum" sz="quarter" idx="10"/>
          </p:nvPr>
        </p:nvSpPr>
        <p:spPr/>
        <p:txBody>
          <a:bodyPr/>
          <a:lstStyle/>
          <a:p>
            <a:fld id="{A3A95EE9-3227-4277-B4F3-2B5CD99C80B0}" type="slidenum">
              <a:rPr lang="en-US" smtClean="0"/>
              <a:t>2</a:t>
            </a:fld>
            <a:endParaRPr lang="en-US"/>
          </a:p>
        </p:txBody>
      </p:sp>
    </p:spTree>
    <p:extLst>
      <p:ext uri="{BB962C8B-B14F-4D97-AF65-F5344CB8AC3E}">
        <p14:creationId xmlns:p14="http://schemas.microsoft.com/office/powerpoint/2010/main" val="738205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Questions</a:t>
            </a:r>
            <a:r>
              <a:rPr lang="en-US" baseline="0" dirty="0" smtClean="0"/>
              <a:t> for students: What is a model?  Answer: A model is the computer graphics equivalent of a physical object.</a:t>
            </a:r>
            <a:endParaRPr lang="en-US" dirty="0"/>
          </a:p>
        </p:txBody>
      </p:sp>
      <p:sp>
        <p:nvSpPr>
          <p:cNvPr id="4" name="Slide Number Placeholder 3"/>
          <p:cNvSpPr>
            <a:spLocks noGrp="1"/>
          </p:cNvSpPr>
          <p:nvPr>
            <p:ph type="sldNum" sz="quarter" idx="10"/>
          </p:nvPr>
        </p:nvSpPr>
        <p:spPr/>
        <p:txBody>
          <a:bodyPr/>
          <a:lstStyle/>
          <a:p>
            <a:fld id="{A3A95EE9-3227-4277-B4F3-2B5CD99C80B0}" type="slidenum">
              <a:rPr lang="en-US" smtClean="0"/>
              <a:t>3</a:t>
            </a:fld>
            <a:endParaRPr lang="en-US"/>
          </a:p>
        </p:txBody>
      </p:sp>
    </p:spTree>
    <p:extLst>
      <p:ext uri="{BB962C8B-B14F-4D97-AF65-F5344CB8AC3E}">
        <p14:creationId xmlns:p14="http://schemas.microsoft.com/office/powerpoint/2010/main" val="738205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Perform an</a:t>
            </a:r>
            <a:r>
              <a:rPr lang="en-US" baseline="0" dirty="0" smtClean="0"/>
              <a:t> in class exercise explaining axis.  Be sure to point out concepts such </a:t>
            </a:r>
            <a:r>
              <a:rPr lang="en-US" baseline="0" smtClean="0"/>
              <a:t>as point-of-view.</a:t>
            </a:r>
            <a:endParaRPr lang="en-US"/>
          </a:p>
        </p:txBody>
      </p:sp>
      <p:sp>
        <p:nvSpPr>
          <p:cNvPr id="4" name="Slide Number Placeholder 3"/>
          <p:cNvSpPr>
            <a:spLocks noGrp="1"/>
          </p:cNvSpPr>
          <p:nvPr>
            <p:ph type="sldNum" sz="quarter" idx="10"/>
          </p:nvPr>
        </p:nvSpPr>
        <p:spPr/>
        <p:txBody>
          <a:bodyPr/>
          <a:lstStyle/>
          <a:p>
            <a:fld id="{A3A95EE9-3227-4277-B4F3-2B5CD99C80B0}" type="slidenum">
              <a:rPr lang="en-US" smtClean="0"/>
              <a:t>5</a:t>
            </a:fld>
            <a:endParaRPr lang="en-US"/>
          </a:p>
        </p:txBody>
      </p:sp>
    </p:spTree>
    <p:extLst>
      <p:ext uri="{BB962C8B-B14F-4D97-AF65-F5344CB8AC3E}">
        <p14:creationId xmlns:p14="http://schemas.microsoft.com/office/powerpoint/2010/main" val="3477691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Objects have three spatial</a:t>
            </a:r>
            <a:r>
              <a:rPr lang="en-US" sz="1200" kern="1200" baseline="0" dirty="0" smtClean="0">
                <a:solidFill>
                  <a:schemeClr val="tx1"/>
                </a:solidFill>
                <a:effectLst/>
                <a:latin typeface="+mn-lt"/>
                <a:ea typeface="+mn-ea"/>
                <a:cs typeface="+mn-cs"/>
              </a:rPr>
              <a:t> dimensions: </a:t>
            </a:r>
            <a:r>
              <a:rPr lang="en-US" sz="1200" kern="1200" dirty="0" smtClean="0">
                <a:solidFill>
                  <a:schemeClr val="tx1"/>
                </a:solidFill>
                <a:effectLst/>
                <a:latin typeface="+mn-lt"/>
                <a:ea typeface="+mn-ea"/>
                <a:cs typeface="+mn-cs"/>
              </a:rPr>
              <a:t>depth, width and height.  Each model has a bounding box and has six degrees of freedom, or possible directions of motion: left, right, up, down, forward, and backward.</a:t>
            </a:r>
          </a:p>
          <a:p>
            <a:r>
              <a:rPr lang="en-US" sz="1200" kern="1200" dirty="0" smtClean="0">
                <a:solidFill>
                  <a:schemeClr val="tx1"/>
                </a:solidFill>
                <a:effectLst/>
                <a:latin typeface="+mn-lt"/>
                <a:ea typeface="+mn-ea"/>
                <a:cs typeface="+mn-cs"/>
              </a:rPr>
              <a:t>With respect to the axis; the green line is up, the blue line is forward, and the red</a:t>
            </a:r>
            <a:r>
              <a:rPr lang="en-US" sz="1200" kern="1200" baseline="0" dirty="0" smtClean="0">
                <a:solidFill>
                  <a:schemeClr val="tx1"/>
                </a:solidFill>
                <a:effectLst/>
                <a:latin typeface="+mn-lt"/>
                <a:ea typeface="+mn-ea"/>
                <a:cs typeface="+mn-cs"/>
              </a:rPr>
              <a:t> line is right.</a:t>
            </a:r>
            <a:endParaRPr lang="en-US" dirty="0"/>
          </a:p>
        </p:txBody>
      </p:sp>
      <p:sp>
        <p:nvSpPr>
          <p:cNvPr id="4" name="Slide Number Placeholder 3"/>
          <p:cNvSpPr>
            <a:spLocks noGrp="1"/>
          </p:cNvSpPr>
          <p:nvPr>
            <p:ph type="sldNum" sz="quarter" idx="10"/>
          </p:nvPr>
        </p:nvSpPr>
        <p:spPr/>
        <p:txBody>
          <a:bodyPr/>
          <a:lstStyle/>
          <a:p>
            <a:fld id="{A3A95EE9-3227-4277-B4F3-2B5CD99C80B0}" type="slidenum">
              <a:rPr lang="en-US" smtClean="0"/>
              <a:t>6</a:t>
            </a:fld>
            <a:endParaRPr lang="en-US"/>
          </a:p>
        </p:txBody>
      </p:sp>
    </p:spTree>
    <p:extLst>
      <p:ext uri="{BB962C8B-B14F-4D97-AF65-F5344CB8AC3E}">
        <p14:creationId xmlns:p14="http://schemas.microsoft.com/office/powerpoint/2010/main" val="2813219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Setting</a:t>
            </a:r>
            <a:r>
              <a:rPr lang="en-US" baseline="0" dirty="0" smtClean="0"/>
              <a:t> the horse’s point of view to the center of the world will move the horse to the center of the student’s Alice world and align the horse’s axis with that of the Alice world.</a:t>
            </a:r>
          </a:p>
          <a:p>
            <a:r>
              <a:rPr lang="en-US" baseline="0" dirty="0" smtClean="0"/>
              <a:t>With the horse model expanded, point out the various parts of the horse.</a:t>
            </a:r>
            <a:endParaRPr lang="en-US" dirty="0"/>
          </a:p>
        </p:txBody>
      </p:sp>
      <p:sp>
        <p:nvSpPr>
          <p:cNvPr id="4" name="Slide Number Placeholder 3"/>
          <p:cNvSpPr>
            <a:spLocks noGrp="1"/>
          </p:cNvSpPr>
          <p:nvPr>
            <p:ph type="sldNum" sz="quarter" idx="10"/>
          </p:nvPr>
        </p:nvSpPr>
        <p:spPr/>
        <p:txBody>
          <a:bodyPr/>
          <a:lstStyle/>
          <a:p>
            <a:fld id="{A3A95EE9-3227-4277-B4F3-2B5CD99C80B0}" type="slidenum">
              <a:rPr lang="en-US" smtClean="0"/>
              <a:t>7</a:t>
            </a:fld>
            <a:endParaRPr lang="en-US"/>
          </a:p>
        </p:txBody>
      </p:sp>
    </p:spTree>
    <p:extLst>
      <p:ext uri="{BB962C8B-B14F-4D97-AF65-F5344CB8AC3E}">
        <p14:creationId xmlns:p14="http://schemas.microsoft.com/office/powerpoint/2010/main" val="347382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horse can be re-centered by clicking on the “Undo” button or by setting it’s point-of-view to the origin</a:t>
            </a:r>
            <a:r>
              <a:rPr lang="en-US" baseline="0" dirty="0" smtClean="0"/>
              <a:t> of the Alice world: as in Step 3.</a:t>
            </a:r>
            <a:endParaRPr lang="en-US" dirty="0"/>
          </a:p>
        </p:txBody>
      </p:sp>
      <p:sp>
        <p:nvSpPr>
          <p:cNvPr id="4" name="Slide Number Placeholder 3"/>
          <p:cNvSpPr>
            <a:spLocks noGrp="1"/>
          </p:cNvSpPr>
          <p:nvPr>
            <p:ph type="sldNum" sz="quarter" idx="10"/>
          </p:nvPr>
        </p:nvSpPr>
        <p:spPr/>
        <p:txBody>
          <a:bodyPr/>
          <a:lstStyle/>
          <a:p>
            <a:fld id="{A3A95EE9-3227-4277-B4F3-2B5CD99C80B0}" type="slidenum">
              <a:rPr lang="en-US" smtClean="0"/>
              <a:t>8</a:t>
            </a:fld>
            <a:endParaRPr lang="en-US"/>
          </a:p>
        </p:txBody>
      </p:sp>
    </p:spTree>
    <p:extLst>
      <p:ext uri="{BB962C8B-B14F-4D97-AF65-F5344CB8AC3E}">
        <p14:creationId xmlns:p14="http://schemas.microsoft.com/office/powerpoint/2010/main" val="60277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took more than</a:t>
            </a:r>
            <a:r>
              <a:rPr lang="en-US" baseline="0" dirty="0" smtClean="0"/>
              <a:t> two changes to your Alice world to move the husky to the final position then it may take you more undo-steps to return the husky back to its original position.  If you press undo too many time, you can always redo your work by pressing the “Redo” button.</a:t>
            </a:r>
            <a:endParaRPr lang="en-US" dirty="0"/>
          </a:p>
        </p:txBody>
      </p:sp>
      <p:sp>
        <p:nvSpPr>
          <p:cNvPr id="4" name="Slide Number Placeholder 3"/>
          <p:cNvSpPr>
            <a:spLocks noGrp="1"/>
          </p:cNvSpPr>
          <p:nvPr>
            <p:ph type="sldNum" sz="quarter" idx="10"/>
          </p:nvPr>
        </p:nvSpPr>
        <p:spPr/>
        <p:txBody>
          <a:bodyPr/>
          <a:lstStyle/>
          <a:p>
            <a:fld id="{A3A95EE9-3227-4277-B4F3-2B5CD99C80B0}" type="slidenum">
              <a:rPr lang="en-US" smtClean="0"/>
              <a:t>10</a:t>
            </a:fld>
            <a:endParaRPr lang="en-US"/>
          </a:p>
        </p:txBody>
      </p:sp>
    </p:spTree>
    <p:extLst>
      <p:ext uri="{BB962C8B-B14F-4D97-AF65-F5344CB8AC3E}">
        <p14:creationId xmlns:p14="http://schemas.microsoft.com/office/powerpoint/2010/main" val="33063887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the students:</a:t>
            </a:r>
            <a:br>
              <a:rPr lang="en-US" dirty="0" smtClean="0"/>
            </a:br>
            <a:r>
              <a:rPr lang="en-US" dirty="0" smtClean="0"/>
              <a:t>QUESTION: Does changing the point-of-view is the same as changing the moving the husky to the center of the world?</a:t>
            </a:r>
            <a:br>
              <a:rPr lang="en-US" dirty="0" smtClean="0"/>
            </a:br>
            <a:r>
              <a:rPr lang="en-US" dirty="0" smtClean="0"/>
              <a:t>ANSWER: no.</a:t>
            </a:r>
          </a:p>
          <a:p>
            <a:r>
              <a:rPr lang="en-US" baseline="0" dirty="0" smtClean="0"/>
              <a:t>QUESTION: Why not?</a:t>
            </a:r>
            <a:br>
              <a:rPr lang="en-US" baseline="0" dirty="0" smtClean="0"/>
            </a:br>
            <a:r>
              <a:rPr lang="en-US" baseline="0" dirty="0" smtClean="0"/>
              <a:t>ANSWER: The orientation of the husky has also changed; whereas moving him to the center of the world would have only changed his location.</a:t>
            </a:r>
          </a:p>
          <a:p>
            <a:r>
              <a:rPr lang="en-US" baseline="0" dirty="0" smtClean="0"/>
              <a:t>QUESTION: Why did the husky ended up at the center of the world?</a:t>
            </a:r>
          </a:p>
          <a:p>
            <a:r>
              <a:rPr lang="en-US" baseline="0" dirty="0" smtClean="0"/>
              <a:t>ANSWER: The horse was centered at the center of the Alice world, and the “set point-of-view to” function centered the husky on the horse.</a:t>
            </a:r>
            <a:endParaRPr lang="en-US" dirty="0"/>
          </a:p>
        </p:txBody>
      </p:sp>
      <p:sp>
        <p:nvSpPr>
          <p:cNvPr id="4" name="Slide Number Placeholder 3"/>
          <p:cNvSpPr>
            <a:spLocks noGrp="1"/>
          </p:cNvSpPr>
          <p:nvPr>
            <p:ph type="sldNum" sz="quarter" idx="10"/>
          </p:nvPr>
        </p:nvSpPr>
        <p:spPr/>
        <p:txBody>
          <a:bodyPr/>
          <a:lstStyle/>
          <a:p>
            <a:fld id="{A3A95EE9-3227-4277-B4F3-2B5CD99C80B0}" type="slidenum">
              <a:rPr lang="en-US" smtClean="0"/>
              <a:t>11</a:t>
            </a:fld>
            <a:endParaRPr lang="en-US"/>
          </a:p>
        </p:txBody>
      </p:sp>
    </p:spTree>
    <p:extLst>
      <p:ext uri="{BB962C8B-B14F-4D97-AF65-F5344CB8AC3E}">
        <p14:creationId xmlns:p14="http://schemas.microsoft.com/office/powerpoint/2010/main" val="2189544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8D455C6-60D5-4FBD-BFA6-462F5191877B}" type="datetimeFigureOut">
              <a:rPr lang="en-US" smtClean="0"/>
              <a:t>6/4/2015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2FFDA4-5573-433D-8289-4DBB7FB246D5}" type="slidenum">
              <a:rPr lang="en-US" smtClean="0"/>
              <a:t>‹#›</a:t>
            </a:fld>
            <a:endParaRPr lang="en-US"/>
          </a:p>
        </p:txBody>
      </p:sp>
    </p:spTree>
    <p:extLst>
      <p:ext uri="{BB962C8B-B14F-4D97-AF65-F5344CB8AC3E}">
        <p14:creationId xmlns:p14="http://schemas.microsoft.com/office/powerpoint/2010/main" val="1741471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D455C6-60D5-4FBD-BFA6-462F5191877B}" type="datetimeFigureOut">
              <a:rPr lang="en-US" smtClean="0"/>
              <a:t>6/4/2015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2FFDA4-5573-433D-8289-4DBB7FB246D5}" type="slidenum">
              <a:rPr lang="en-US" smtClean="0"/>
              <a:t>‹#›</a:t>
            </a:fld>
            <a:endParaRPr lang="en-US"/>
          </a:p>
        </p:txBody>
      </p:sp>
    </p:spTree>
    <p:extLst>
      <p:ext uri="{BB962C8B-B14F-4D97-AF65-F5344CB8AC3E}">
        <p14:creationId xmlns:p14="http://schemas.microsoft.com/office/powerpoint/2010/main" val="351914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D455C6-60D5-4FBD-BFA6-462F5191877B}" type="datetimeFigureOut">
              <a:rPr lang="en-US" smtClean="0"/>
              <a:t>6/4/2015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2FFDA4-5573-433D-8289-4DBB7FB246D5}" type="slidenum">
              <a:rPr lang="en-US" smtClean="0"/>
              <a:t>‹#›</a:t>
            </a:fld>
            <a:endParaRPr lang="en-US"/>
          </a:p>
        </p:txBody>
      </p:sp>
    </p:spTree>
    <p:extLst>
      <p:ext uri="{BB962C8B-B14F-4D97-AF65-F5344CB8AC3E}">
        <p14:creationId xmlns:p14="http://schemas.microsoft.com/office/powerpoint/2010/main" val="3975509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D455C6-60D5-4FBD-BFA6-462F5191877B}" type="datetimeFigureOut">
              <a:rPr lang="en-US" smtClean="0"/>
              <a:t>6/4/2015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2FFDA4-5573-433D-8289-4DBB7FB246D5}" type="slidenum">
              <a:rPr lang="en-US" smtClean="0"/>
              <a:t>‹#›</a:t>
            </a:fld>
            <a:endParaRPr lang="en-US"/>
          </a:p>
        </p:txBody>
      </p:sp>
    </p:spTree>
    <p:extLst>
      <p:ext uri="{BB962C8B-B14F-4D97-AF65-F5344CB8AC3E}">
        <p14:creationId xmlns:p14="http://schemas.microsoft.com/office/powerpoint/2010/main" val="41619529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8D455C6-60D5-4FBD-BFA6-462F5191877B}" type="datetimeFigureOut">
              <a:rPr lang="en-US" smtClean="0"/>
              <a:t>6/4/2015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2FFDA4-5573-433D-8289-4DBB7FB246D5}" type="slidenum">
              <a:rPr lang="en-US" smtClean="0"/>
              <a:t>‹#›</a:t>
            </a:fld>
            <a:endParaRPr lang="en-US"/>
          </a:p>
        </p:txBody>
      </p:sp>
    </p:spTree>
    <p:extLst>
      <p:ext uri="{BB962C8B-B14F-4D97-AF65-F5344CB8AC3E}">
        <p14:creationId xmlns:p14="http://schemas.microsoft.com/office/powerpoint/2010/main" val="7320981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8D455C6-60D5-4FBD-BFA6-462F5191877B}" type="datetimeFigureOut">
              <a:rPr lang="en-US" smtClean="0"/>
              <a:t>6/4/2015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2FFDA4-5573-433D-8289-4DBB7FB246D5}" type="slidenum">
              <a:rPr lang="en-US" smtClean="0"/>
              <a:t>‹#›</a:t>
            </a:fld>
            <a:endParaRPr lang="en-US"/>
          </a:p>
        </p:txBody>
      </p:sp>
    </p:spTree>
    <p:extLst>
      <p:ext uri="{BB962C8B-B14F-4D97-AF65-F5344CB8AC3E}">
        <p14:creationId xmlns:p14="http://schemas.microsoft.com/office/powerpoint/2010/main" val="1312486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8D455C6-60D5-4FBD-BFA6-462F5191877B}" type="datetimeFigureOut">
              <a:rPr lang="en-US" smtClean="0"/>
              <a:t>6/4/2015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2FFDA4-5573-433D-8289-4DBB7FB246D5}" type="slidenum">
              <a:rPr lang="en-US" smtClean="0"/>
              <a:t>‹#›</a:t>
            </a:fld>
            <a:endParaRPr lang="en-US"/>
          </a:p>
        </p:txBody>
      </p:sp>
    </p:spTree>
    <p:extLst>
      <p:ext uri="{BB962C8B-B14F-4D97-AF65-F5344CB8AC3E}">
        <p14:creationId xmlns:p14="http://schemas.microsoft.com/office/powerpoint/2010/main" val="500467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8D455C6-60D5-4FBD-BFA6-462F5191877B}" type="datetimeFigureOut">
              <a:rPr lang="en-US" smtClean="0"/>
              <a:t>6/4/2015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2FFDA4-5573-433D-8289-4DBB7FB246D5}" type="slidenum">
              <a:rPr lang="en-US" smtClean="0"/>
              <a:t>‹#›</a:t>
            </a:fld>
            <a:endParaRPr lang="en-US"/>
          </a:p>
        </p:txBody>
      </p:sp>
    </p:spTree>
    <p:extLst>
      <p:ext uri="{BB962C8B-B14F-4D97-AF65-F5344CB8AC3E}">
        <p14:creationId xmlns:p14="http://schemas.microsoft.com/office/powerpoint/2010/main" val="797252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D455C6-60D5-4FBD-BFA6-462F5191877B}" type="datetimeFigureOut">
              <a:rPr lang="en-US" smtClean="0"/>
              <a:t>6/4/2015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2FFDA4-5573-433D-8289-4DBB7FB246D5}" type="slidenum">
              <a:rPr lang="en-US" smtClean="0"/>
              <a:t>‹#›</a:t>
            </a:fld>
            <a:endParaRPr lang="en-US"/>
          </a:p>
        </p:txBody>
      </p:sp>
    </p:spTree>
    <p:extLst>
      <p:ext uri="{BB962C8B-B14F-4D97-AF65-F5344CB8AC3E}">
        <p14:creationId xmlns:p14="http://schemas.microsoft.com/office/powerpoint/2010/main" val="3938365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8D455C6-60D5-4FBD-BFA6-462F5191877B}" type="datetimeFigureOut">
              <a:rPr lang="en-US" smtClean="0"/>
              <a:t>6/4/2015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2FFDA4-5573-433D-8289-4DBB7FB246D5}" type="slidenum">
              <a:rPr lang="en-US" smtClean="0"/>
              <a:t>‹#›</a:t>
            </a:fld>
            <a:endParaRPr lang="en-US"/>
          </a:p>
        </p:txBody>
      </p:sp>
    </p:spTree>
    <p:extLst>
      <p:ext uri="{BB962C8B-B14F-4D97-AF65-F5344CB8AC3E}">
        <p14:creationId xmlns:p14="http://schemas.microsoft.com/office/powerpoint/2010/main" val="2316081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8D455C6-60D5-4FBD-BFA6-462F5191877B}" type="datetimeFigureOut">
              <a:rPr lang="en-US" smtClean="0"/>
              <a:t>6/4/2015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2FFDA4-5573-433D-8289-4DBB7FB246D5}" type="slidenum">
              <a:rPr lang="en-US" smtClean="0"/>
              <a:t>‹#›</a:t>
            </a:fld>
            <a:endParaRPr lang="en-US"/>
          </a:p>
        </p:txBody>
      </p:sp>
    </p:spTree>
    <p:extLst>
      <p:ext uri="{BB962C8B-B14F-4D97-AF65-F5344CB8AC3E}">
        <p14:creationId xmlns:p14="http://schemas.microsoft.com/office/powerpoint/2010/main" val="149992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D455C6-60D5-4FBD-BFA6-462F5191877B}" type="datetimeFigureOut">
              <a:rPr lang="en-US" smtClean="0"/>
              <a:t>6/4/2015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2FFDA4-5573-433D-8289-4DBB7FB246D5}" type="slidenum">
              <a:rPr lang="en-US" smtClean="0"/>
              <a:t>‹#›</a:t>
            </a:fld>
            <a:endParaRPr lang="en-US"/>
          </a:p>
        </p:txBody>
      </p:sp>
    </p:spTree>
    <p:extLst>
      <p:ext uri="{BB962C8B-B14F-4D97-AF65-F5344CB8AC3E}">
        <p14:creationId xmlns:p14="http://schemas.microsoft.com/office/powerpoint/2010/main" val="14628205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cap="all" dirty="0" smtClean="0"/>
              <a:t>Lesson ONE</a:t>
            </a:r>
            <a:endParaRPr lang="en-US" dirty="0"/>
          </a:p>
        </p:txBody>
      </p:sp>
      <p:sp>
        <p:nvSpPr>
          <p:cNvPr id="3" name="Subtitle 2"/>
          <p:cNvSpPr>
            <a:spLocks noGrp="1"/>
          </p:cNvSpPr>
          <p:nvPr>
            <p:ph type="subTitle" idx="1"/>
          </p:nvPr>
        </p:nvSpPr>
        <p:spPr/>
        <p:txBody>
          <a:bodyPr>
            <a:normAutofit fontScale="92500"/>
          </a:bodyPr>
          <a:lstStyle/>
          <a:p>
            <a:r>
              <a:rPr lang="en-US" cap="all" dirty="0" smtClean="0"/>
              <a:t>Topics:  3D OBJECTS, adding objects to an </a:t>
            </a:r>
            <a:r>
              <a:rPr lang="en-US" cap="all" dirty="0" err="1" smtClean="0"/>
              <a:t>alice</a:t>
            </a:r>
            <a:r>
              <a:rPr lang="en-US" cap="all" dirty="0" smtClean="0"/>
              <a:t> scene, 3d axis, creating and using methods</a:t>
            </a:r>
          </a:p>
        </p:txBody>
      </p:sp>
    </p:spTree>
    <p:extLst>
      <p:ext uri="{BB962C8B-B14F-4D97-AF65-F5344CB8AC3E}">
        <p14:creationId xmlns:p14="http://schemas.microsoft.com/office/powerpoint/2010/main" val="30643840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Step </a:t>
            </a:r>
            <a:r>
              <a:rPr lang="en-US" sz="4000" b="1" dirty="0"/>
              <a:t>8</a:t>
            </a:r>
            <a:r>
              <a:rPr lang="en-US" sz="4000" b="1" dirty="0" smtClean="0"/>
              <a:t>: Moving the Husky</a:t>
            </a:r>
            <a:endParaRPr lang="en-US" sz="4000" b="1" dirty="0"/>
          </a:p>
        </p:txBody>
      </p:sp>
      <p:sp>
        <p:nvSpPr>
          <p:cNvPr id="3" name="Content Placeholder 2"/>
          <p:cNvSpPr>
            <a:spLocks noGrp="1"/>
          </p:cNvSpPr>
          <p:nvPr>
            <p:ph idx="1"/>
          </p:nvPr>
        </p:nvSpPr>
        <p:spPr>
          <a:xfrm>
            <a:off x="457200" y="1600201"/>
            <a:ext cx="4800600" cy="3810000"/>
          </a:xfrm>
        </p:spPr>
        <p:txBody>
          <a:bodyPr>
            <a:normAutofit fontScale="92500" lnSpcReduction="10000"/>
          </a:bodyPr>
          <a:lstStyle/>
          <a:p>
            <a:pPr marL="514350" indent="-514350">
              <a:buFont typeface="+mj-lt"/>
              <a:buAutoNum type="arabicParenR"/>
            </a:pPr>
            <a:r>
              <a:rPr lang="en-US" b="1" dirty="0" smtClean="0"/>
              <a:t>Set the husky’s point of view to that of the Alice world (see Step 3).</a:t>
            </a:r>
          </a:p>
          <a:p>
            <a:pPr marL="514350" indent="-514350">
              <a:buFont typeface="+mj-lt"/>
              <a:buAutoNum type="arabicParenR"/>
            </a:pPr>
            <a:r>
              <a:rPr lang="en-US" b="1" dirty="0" smtClean="0"/>
              <a:t>Move the husky up 1.3 meters (see Step 4).</a:t>
            </a:r>
          </a:p>
          <a:p>
            <a:pPr marL="514350" indent="-514350">
              <a:buFont typeface="+mj-lt"/>
              <a:buAutoNum type="arabicParenR"/>
            </a:pPr>
            <a:r>
              <a:rPr lang="en-US" b="1" dirty="0" smtClean="0"/>
              <a:t>Return the husky back to its original position by pressing “Undo” twice.</a:t>
            </a:r>
            <a:endParaRPr lang="en-US" b="1"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2286000"/>
            <a:ext cx="3552825" cy="424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230575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Step 9: Change the Husky’s Point-of-View</a:t>
            </a:r>
            <a:endParaRPr lang="en-US" b="1" dirty="0"/>
          </a:p>
        </p:txBody>
      </p:sp>
      <p:sp>
        <p:nvSpPr>
          <p:cNvPr id="3" name="Content Placeholder 2"/>
          <p:cNvSpPr>
            <a:spLocks noGrp="1"/>
          </p:cNvSpPr>
          <p:nvPr>
            <p:ph idx="1"/>
          </p:nvPr>
        </p:nvSpPr>
        <p:spPr>
          <a:xfrm>
            <a:off x="457200" y="1600201"/>
            <a:ext cx="3733800" cy="2895600"/>
          </a:xfrm>
        </p:spPr>
        <p:txBody>
          <a:bodyPr>
            <a:normAutofit fontScale="70000" lnSpcReduction="20000"/>
          </a:bodyPr>
          <a:lstStyle/>
          <a:p>
            <a:pPr marL="514350" indent="-514350">
              <a:buFont typeface="+mj-lt"/>
              <a:buAutoNum type="arabicParenR"/>
            </a:pPr>
            <a:r>
              <a:rPr lang="en-US" b="1" dirty="0"/>
              <a:t>Right Click on the “husky” in the Object Tree </a:t>
            </a:r>
            <a:r>
              <a:rPr lang="en-US" b="1" dirty="0">
                <a:sym typeface="Wingdings"/>
              </a:rPr>
              <a:t></a:t>
            </a:r>
            <a:r>
              <a:rPr lang="en-US" b="1" dirty="0"/>
              <a:t> choose methods </a:t>
            </a:r>
            <a:r>
              <a:rPr lang="en-US" b="1" dirty="0">
                <a:sym typeface="Wingdings"/>
              </a:rPr>
              <a:t></a:t>
            </a:r>
            <a:r>
              <a:rPr lang="en-US" b="1" dirty="0"/>
              <a:t>  husky set point of view to </a:t>
            </a:r>
            <a:r>
              <a:rPr lang="en-US" b="1" dirty="0">
                <a:sym typeface="Wingdings"/>
              </a:rPr>
              <a:t></a:t>
            </a:r>
            <a:r>
              <a:rPr lang="en-US" b="1" dirty="0"/>
              <a:t> horse </a:t>
            </a:r>
            <a:r>
              <a:rPr lang="en-US" b="1" dirty="0">
                <a:sym typeface="Wingdings"/>
              </a:rPr>
              <a:t></a:t>
            </a:r>
            <a:r>
              <a:rPr lang="en-US" b="1" dirty="0"/>
              <a:t>entire horse</a:t>
            </a:r>
            <a:r>
              <a:rPr lang="en-US" b="1" dirty="0" smtClean="0"/>
              <a:t>.</a:t>
            </a:r>
          </a:p>
          <a:p>
            <a:pPr marL="514350" indent="-514350">
              <a:buFont typeface="+mj-lt"/>
              <a:buAutoNum type="arabicParenR"/>
            </a:pPr>
            <a:r>
              <a:rPr lang="en-US" b="1" dirty="0" smtClean="0"/>
              <a:t>Undo the point-of-view change and return the husky to its original position.</a:t>
            </a:r>
            <a:endParaRPr lang="en-US" b="1"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600200"/>
            <a:ext cx="4729018"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4657725"/>
            <a:ext cx="1339659" cy="189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5105400"/>
            <a:ext cx="18288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ight Arrow 3"/>
          <p:cNvSpPr/>
          <p:nvPr/>
        </p:nvSpPr>
        <p:spPr>
          <a:xfrm>
            <a:off x="2086131" y="5507831"/>
            <a:ext cx="914400" cy="338138"/>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419600" y="1828800"/>
            <a:ext cx="1524000" cy="33158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9" name="Rectangle 8"/>
          <p:cNvSpPr/>
          <p:nvPr/>
        </p:nvSpPr>
        <p:spPr>
          <a:xfrm>
            <a:off x="5791200" y="3935619"/>
            <a:ext cx="1371600" cy="33158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0" name="Rectangle 9"/>
          <p:cNvSpPr/>
          <p:nvPr/>
        </p:nvSpPr>
        <p:spPr>
          <a:xfrm>
            <a:off x="7086600" y="5105400"/>
            <a:ext cx="712379" cy="30479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1" name="Rectangle 10"/>
          <p:cNvSpPr/>
          <p:nvPr/>
        </p:nvSpPr>
        <p:spPr>
          <a:xfrm>
            <a:off x="7924800" y="5111492"/>
            <a:ext cx="838200" cy="30479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Tree>
    <p:extLst>
      <p:ext uri="{BB962C8B-B14F-4D97-AF65-F5344CB8AC3E}">
        <p14:creationId xmlns:p14="http://schemas.microsoft.com/office/powerpoint/2010/main" val="1063045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Step 10: Reposition the Scene</a:t>
            </a:r>
            <a:endParaRPr lang="en-US" sz="4000" b="1" dirty="0"/>
          </a:p>
        </p:txBody>
      </p:sp>
      <p:sp>
        <p:nvSpPr>
          <p:cNvPr id="3" name="Content Placeholder 2"/>
          <p:cNvSpPr>
            <a:spLocks noGrp="1"/>
          </p:cNvSpPr>
          <p:nvPr>
            <p:ph idx="1"/>
          </p:nvPr>
        </p:nvSpPr>
        <p:spPr/>
        <p:txBody>
          <a:bodyPr/>
          <a:lstStyle/>
          <a:p>
            <a:pPr marL="0" indent="0">
              <a:buNone/>
            </a:pPr>
            <a:r>
              <a:rPr lang="en-US" b="1" dirty="0" smtClean="0"/>
              <a:t>Use your mouse to move the horse to the left of the husky, and above the floor of the Alice world.</a:t>
            </a:r>
            <a:endParaRPr lang="en-US" b="1"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3124200"/>
            <a:ext cx="4010025" cy="292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43335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Step 11: First Program</a:t>
            </a:r>
            <a:endParaRPr lang="en-US" sz="4000" b="1" dirty="0"/>
          </a:p>
        </p:txBody>
      </p:sp>
      <p:sp>
        <p:nvSpPr>
          <p:cNvPr id="3" name="Content Placeholder 2"/>
          <p:cNvSpPr>
            <a:spLocks noGrp="1"/>
          </p:cNvSpPr>
          <p:nvPr>
            <p:ph idx="1"/>
          </p:nvPr>
        </p:nvSpPr>
        <p:spPr>
          <a:xfrm>
            <a:off x="457200" y="1600200"/>
            <a:ext cx="4724400" cy="3124199"/>
          </a:xfrm>
        </p:spPr>
        <p:txBody>
          <a:bodyPr>
            <a:normAutofit fontScale="77500" lnSpcReduction="20000"/>
          </a:bodyPr>
          <a:lstStyle/>
          <a:p>
            <a:pPr marL="514350" indent="-514350">
              <a:buFont typeface="+mj-lt"/>
              <a:buAutoNum type="arabicParenR"/>
            </a:pPr>
            <a:r>
              <a:rPr lang="en-US" b="1" dirty="0"/>
              <a:t>Add a frog to our scene, move him to the left 2 meters, move him up .02 </a:t>
            </a:r>
            <a:r>
              <a:rPr lang="en-US" b="1" dirty="0" smtClean="0"/>
              <a:t>meters (see Step 4), </a:t>
            </a:r>
            <a:r>
              <a:rPr lang="en-US" b="1" dirty="0"/>
              <a:t>and resize him 4 times as </a:t>
            </a:r>
            <a:r>
              <a:rPr lang="en-US" b="1" dirty="0" smtClean="0"/>
              <a:t>big.</a:t>
            </a:r>
          </a:p>
          <a:p>
            <a:pPr marL="514350" indent="-514350">
              <a:buFont typeface="+mj-lt"/>
              <a:buAutoNum type="arabicParenR"/>
            </a:pPr>
            <a:r>
              <a:rPr lang="en-US" b="1" dirty="0" smtClean="0"/>
              <a:t>Play your world by clicking on the “Play” button and the top left corner of your Alice IDE.</a:t>
            </a:r>
            <a:endParaRPr lang="en-US" b="1"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1524000"/>
            <a:ext cx="3467100" cy="21005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5791200" y="1828799"/>
            <a:ext cx="1447800" cy="33158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7" name="Rectangle 6"/>
          <p:cNvSpPr/>
          <p:nvPr/>
        </p:nvSpPr>
        <p:spPr>
          <a:xfrm>
            <a:off x="7086600" y="2242672"/>
            <a:ext cx="1143000" cy="33158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9" name="Rectangle 8"/>
          <p:cNvSpPr/>
          <p:nvPr/>
        </p:nvSpPr>
        <p:spPr>
          <a:xfrm>
            <a:off x="8105775" y="3124200"/>
            <a:ext cx="838200" cy="30479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4417974"/>
            <a:ext cx="2050473"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0800" y="3749599"/>
            <a:ext cx="3813175" cy="2860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a:xfrm>
            <a:off x="1404937" y="4848393"/>
            <a:ext cx="1338263" cy="48560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Tree>
    <p:extLst>
      <p:ext uri="{BB962C8B-B14F-4D97-AF65-F5344CB8AC3E}">
        <p14:creationId xmlns:p14="http://schemas.microsoft.com/office/powerpoint/2010/main" val="1395172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Step 12: Create a New Method for to Animate the Frog</a:t>
            </a:r>
            <a:endParaRPr lang="en-US" b="1" dirty="0"/>
          </a:p>
        </p:txBody>
      </p:sp>
      <p:sp>
        <p:nvSpPr>
          <p:cNvPr id="3" name="Content Placeholder 2"/>
          <p:cNvSpPr>
            <a:spLocks noGrp="1"/>
          </p:cNvSpPr>
          <p:nvPr>
            <p:ph idx="1"/>
          </p:nvPr>
        </p:nvSpPr>
        <p:spPr>
          <a:xfrm>
            <a:off x="457200" y="1600201"/>
            <a:ext cx="3505200" cy="1523999"/>
          </a:xfrm>
        </p:spPr>
        <p:txBody>
          <a:bodyPr>
            <a:normAutofit fontScale="70000" lnSpcReduction="20000"/>
          </a:bodyPr>
          <a:lstStyle/>
          <a:p>
            <a:pPr marL="514350" indent="-514350">
              <a:buFont typeface="+mj-lt"/>
              <a:buAutoNum type="arabicParenR"/>
            </a:pPr>
            <a:r>
              <a:rPr lang="en-US" b="1" dirty="0"/>
              <a:t>Go to the methods tab in the frog’s details section of your screen (lower left corner</a:t>
            </a:r>
            <a:r>
              <a:rPr lang="en-US" b="1" dirty="0" smtClean="0"/>
              <a:t>).</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8619" y="1676401"/>
            <a:ext cx="3432006" cy="350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814637"/>
            <a:ext cx="194310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Content Placeholder 2"/>
          <p:cNvSpPr txBox="1">
            <a:spLocks/>
          </p:cNvSpPr>
          <p:nvPr/>
        </p:nvSpPr>
        <p:spPr>
          <a:xfrm>
            <a:off x="2438400" y="2962275"/>
            <a:ext cx="2819400" cy="2219326"/>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514350" indent="-514350">
              <a:buFont typeface="+mj-lt"/>
              <a:buAutoNum type="arabicParenR" startAt="2"/>
            </a:pPr>
            <a:r>
              <a:rPr lang="en-US" b="1" dirty="0" smtClean="0"/>
              <a:t>Be certain that frog is highlighted in the object tree.  Then, click the button, “create new method”.  Enter “</a:t>
            </a:r>
            <a:r>
              <a:rPr lang="en-US" b="1" dirty="0" err="1" smtClean="0"/>
              <a:t>backFlip</a:t>
            </a:r>
            <a:r>
              <a:rPr lang="en-US" b="1" dirty="0" smtClean="0"/>
              <a:t>”.</a:t>
            </a:r>
          </a:p>
          <a:p>
            <a:endParaRPr lang="en-US" b="1" dirty="0"/>
          </a:p>
        </p:txBody>
      </p:sp>
      <p:sp>
        <p:nvSpPr>
          <p:cNvPr id="7" name="Rectangle 6"/>
          <p:cNvSpPr/>
          <p:nvPr/>
        </p:nvSpPr>
        <p:spPr>
          <a:xfrm>
            <a:off x="628650" y="4267200"/>
            <a:ext cx="1447800" cy="33158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10" name="Straight Arrow Connector 9"/>
          <p:cNvCxnSpPr/>
          <p:nvPr/>
        </p:nvCxnSpPr>
        <p:spPr>
          <a:xfrm>
            <a:off x="7620000" y="1638302"/>
            <a:ext cx="76200" cy="457200"/>
          </a:xfrm>
          <a:prstGeom prst="straightConnector1">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8153400" y="2971800"/>
            <a:ext cx="457200" cy="457200"/>
          </a:xfrm>
          <a:prstGeom prst="straightConnector1">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20038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Step 13: Program a Jump Method for the Frog</a:t>
            </a:r>
            <a:endParaRPr lang="en-US" b="1" dirty="0"/>
          </a:p>
        </p:txBody>
      </p:sp>
      <p:sp>
        <p:nvSpPr>
          <p:cNvPr id="3" name="Content Placeholder 2"/>
          <p:cNvSpPr>
            <a:spLocks noGrp="1"/>
          </p:cNvSpPr>
          <p:nvPr>
            <p:ph idx="1"/>
          </p:nvPr>
        </p:nvSpPr>
        <p:spPr>
          <a:xfrm>
            <a:off x="228600" y="1600200"/>
            <a:ext cx="4137670" cy="4953000"/>
          </a:xfrm>
        </p:spPr>
        <p:txBody>
          <a:bodyPr>
            <a:normAutofit fontScale="70000" lnSpcReduction="20000"/>
          </a:bodyPr>
          <a:lstStyle/>
          <a:p>
            <a:pPr marL="514350" lvl="0" indent="-514350">
              <a:buFont typeface="+mj-lt"/>
              <a:buAutoNum type="arabicParenR"/>
            </a:pPr>
            <a:r>
              <a:rPr lang="en-US" b="1" dirty="0"/>
              <a:t>Drag “frog move” method from frog details section into backflip.</a:t>
            </a:r>
          </a:p>
          <a:p>
            <a:pPr marL="514350" indent="-514350">
              <a:buFont typeface="+mj-lt"/>
              <a:buAutoNum type="arabicParenR"/>
            </a:pPr>
            <a:r>
              <a:rPr lang="en-US" b="1" dirty="0"/>
              <a:t>Select up, select 1 meter.</a:t>
            </a:r>
          </a:p>
          <a:p>
            <a:pPr marL="514350" lvl="0" indent="-514350">
              <a:buFont typeface="+mj-lt"/>
              <a:buAutoNum type="arabicParenR"/>
            </a:pPr>
            <a:r>
              <a:rPr lang="en-US" b="1" dirty="0"/>
              <a:t>Drag “frog turn” method from frog details section into backflip.  Select backward, select 1 revolution.</a:t>
            </a:r>
          </a:p>
          <a:p>
            <a:pPr marL="514350" lvl="0" indent="-514350">
              <a:buFont typeface="+mj-lt"/>
              <a:buAutoNum type="arabicParenR"/>
            </a:pPr>
            <a:r>
              <a:rPr lang="en-US" b="1" dirty="0"/>
              <a:t>Drag “frog move” method from frog details section into backflip.  Select down, select 1 meter</a:t>
            </a:r>
            <a:r>
              <a:rPr lang="en-US" b="1" dirty="0" smtClean="0"/>
              <a:t>.</a:t>
            </a:r>
          </a:p>
          <a:p>
            <a:pPr marL="514350" lvl="0" indent="-514350">
              <a:buFont typeface="+mj-lt"/>
              <a:buAutoNum type="arabicParenR"/>
            </a:pPr>
            <a:r>
              <a:rPr lang="en-US" b="1" dirty="0" smtClean="0"/>
              <a:t>Click </a:t>
            </a:r>
            <a:r>
              <a:rPr lang="en-US" b="1" dirty="0"/>
              <a:t>on world.my first </a:t>
            </a:r>
            <a:r>
              <a:rPr lang="en-US" b="1" dirty="0" smtClean="0"/>
              <a:t>method </a:t>
            </a:r>
            <a:r>
              <a:rPr lang="en-US" b="1" dirty="0"/>
              <a:t>i</a:t>
            </a:r>
            <a:r>
              <a:rPr lang="en-US" b="1" dirty="0" smtClean="0"/>
              <a:t>n the Code Editor Panel.  </a:t>
            </a:r>
            <a:r>
              <a:rPr lang="en-US" b="1" dirty="0"/>
              <a:t>Drag “</a:t>
            </a:r>
            <a:r>
              <a:rPr lang="en-US" b="1" dirty="0" err="1"/>
              <a:t>frog.backFlip</a:t>
            </a:r>
            <a:r>
              <a:rPr lang="en-US" b="1" dirty="0"/>
              <a:t>” method into my first method</a:t>
            </a:r>
            <a:r>
              <a:rPr lang="en-US" b="1" dirty="0" smtClean="0"/>
              <a:t>.</a:t>
            </a:r>
            <a:endParaRPr lang="en-US" b="1"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0070" y="1524000"/>
            <a:ext cx="4649141"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4381500" y="3249819"/>
            <a:ext cx="723900" cy="48398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1126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26807"/>
          <a:stretch/>
        </p:blipFill>
        <p:spPr bwMode="auto">
          <a:xfrm>
            <a:off x="5486400" y="3211718"/>
            <a:ext cx="3657600" cy="168979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nvGrpSpPr>
          <p:cNvPr id="4" name="Group 3"/>
          <p:cNvGrpSpPr/>
          <p:nvPr/>
        </p:nvGrpSpPr>
        <p:grpSpPr>
          <a:xfrm>
            <a:off x="4462463" y="4750041"/>
            <a:ext cx="4376737" cy="1803159"/>
            <a:chOff x="4346747" y="4939609"/>
            <a:chExt cx="4376737" cy="1803159"/>
          </a:xfrm>
        </p:grpSpPr>
        <p:pic>
          <p:nvPicPr>
            <p:cNvPr id="11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747" y="5029200"/>
              <a:ext cx="4376737" cy="171356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 name="Rectangle 7"/>
            <p:cNvSpPr/>
            <p:nvPr/>
          </p:nvSpPr>
          <p:spPr>
            <a:xfrm>
              <a:off x="4351509" y="6248399"/>
              <a:ext cx="723900" cy="2743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9" name="Rectangle 8"/>
            <p:cNvSpPr/>
            <p:nvPr/>
          </p:nvSpPr>
          <p:spPr>
            <a:xfrm>
              <a:off x="6173164" y="4939609"/>
              <a:ext cx="1599235" cy="48398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spTree>
    <p:extLst>
      <p:ext uri="{BB962C8B-B14F-4D97-AF65-F5344CB8AC3E}">
        <p14:creationId xmlns:p14="http://schemas.microsoft.com/office/powerpoint/2010/main" val="1812247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Step 14: Have the Horse Ask the Frog to Jump</a:t>
            </a:r>
            <a:endParaRPr lang="en-US" b="1" dirty="0"/>
          </a:p>
        </p:txBody>
      </p:sp>
      <p:sp>
        <p:nvSpPr>
          <p:cNvPr id="3" name="Content Placeholder 2"/>
          <p:cNvSpPr>
            <a:spLocks noGrp="1"/>
          </p:cNvSpPr>
          <p:nvPr>
            <p:ph idx="1"/>
          </p:nvPr>
        </p:nvSpPr>
        <p:spPr>
          <a:xfrm>
            <a:off x="457200" y="1600201"/>
            <a:ext cx="5181600" cy="1600199"/>
          </a:xfrm>
        </p:spPr>
        <p:txBody>
          <a:bodyPr>
            <a:normAutofit fontScale="70000" lnSpcReduction="20000"/>
          </a:bodyPr>
          <a:lstStyle/>
          <a:p>
            <a:pPr marL="514350" lvl="0" indent="-514350">
              <a:buFont typeface="+mj-lt"/>
              <a:buAutoNum type="arabicParenR"/>
            </a:pPr>
            <a:r>
              <a:rPr lang="en-US" b="1" dirty="0"/>
              <a:t>Drag “horse say” method from horse details section and drop it between the “horse turn” method and the “</a:t>
            </a:r>
            <a:r>
              <a:rPr lang="en-US" b="1" dirty="0" err="1"/>
              <a:t>frog.backflip</a:t>
            </a:r>
            <a:r>
              <a:rPr lang="en-US" b="1" dirty="0"/>
              <a:t>” method.  Say </a:t>
            </a:r>
            <a:r>
              <a:rPr lang="en-US" b="1" dirty="0">
                <a:sym typeface="Wingdings"/>
              </a:rPr>
              <a:t></a:t>
            </a:r>
            <a:r>
              <a:rPr lang="en-US" b="1" dirty="0"/>
              <a:t> other </a:t>
            </a:r>
            <a:r>
              <a:rPr lang="en-US" b="1" dirty="0">
                <a:sym typeface="Wingdings"/>
              </a:rPr>
              <a:t></a:t>
            </a:r>
            <a:r>
              <a:rPr lang="en-US" b="1" dirty="0"/>
              <a:t>  “Do a back flip</a:t>
            </a:r>
            <a:r>
              <a:rPr lang="en-US" b="1" dirty="0" smtClean="0"/>
              <a:t>!”</a:t>
            </a:r>
            <a:endParaRPr lang="en-US" b="1" dirty="0"/>
          </a:p>
        </p:txBody>
      </p:sp>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3486150"/>
            <a:ext cx="2486025" cy="3095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1524000"/>
            <a:ext cx="24955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Content Placeholder 2"/>
          <p:cNvSpPr txBox="1">
            <a:spLocks/>
          </p:cNvSpPr>
          <p:nvPr/>
        </p:nvSpPr>
        <p:spPr>
          <a:xfrm>
            <a:off x="381000" y="3810000"/>
            <a:ext cx="4419600" cy="2133600"/>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514350" indent="-514350">
              <a:buFont typeface="+mj-lt"/>
              <a:buAutoNum type="arabicParenR" startAt="2"/>
            </a:pPr>
            <a:r>
              <a:rPr lang="en-US" b="1" dirty="0" smtClean="0"/>
              <a:t>Click on the “frog” in the Object Tree </a:t>
            </a:r>
            <a:r>
              <a:rPr lang="en-US" b="1" dirty="0" smtClean="0">
                <a:sym typeface="Wingdings"/>
              </a:rPr>
              <a:t></a:t>
            </a:r>
            <a:r>
              <a:rPr lang="en-US" b="1" dirty="0" smtClean="0"/>
              <a:t> Drag “</a:t>
            </a:r>
            <a:r>
              <a:rPr lang="en-US" b="1" dirty="0" err="1" smtClean="0"/>
              <a:t>frog.foottap</a:t>
            </a:r>
            <a:r>
              <a:rPr lang="en-US" b="1" dirty="0" smtClean="0"/>
              <a:t>” method from frog details section into “my first method” between the “horse say” method and the “</a:t>
            </a:r>
            <a:r>
              <a:rPr lang="en-US" b="1" dirty="0" err="1" smtClean="0"/>
              <a:t>frog.backflip</a:t>
            </a:r>
            <a:r>
              <a:rPr lang="en-US" b="1" dirty="0" smtClean="0"/>
              <a:t>” method.  </a:t>
            </a:r>
            <a:endParaRPr lang="en-US" b="1" dirty="0"/>
          </a:p>
        </p:txBody>
      </p:sp>
      <p:sp>
        <p:nvSpPr>
          <p:cNvPr id="7" name="Rectangle 6"/>
          <p:cNvSpPr/>
          <p:nvPr/>
        </p:nvSpPr>
        <p:spPr>
          <a:xfrm>
            <a:off x="6477000" y="5934075"/>
            <a:ext cx="990600" cy="48398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8" name="Rectangle 7"/>
          <p:cNvSpPr/>
          <p:nvPr/>
        </p:nvSpPr>
        <p:spPr>
          <a:xfrm>
            <a:off x="4876800" y="6081712"/>
            <a:ext cx="990600" cy="48398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Tree>
    <p:extLst>
      <p:ext uri="{BB962C8B-B14F-4D97-AF65-F5344CB8AC3E}">
        <p14:creationId xmlns:p14="http://schemas.microsoft.com/office/powerpoint/2010/main" val="3847763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Step 15: Have the Frog Respond to the Horse</a:t>
            </a:r>
            <a:endParaRPr lang="en-US" b="1" dirty="0"/>
          </a:p>
        </p:txBody>
      </p:sp>
      <p:sp>
        <p:nvSpPr>
          <p:cNvPr id="3" name="Content Placeholder 2"/>
          <p:cNvSpPr>
            <a:spLocks noGrp="1"/>
          </p:cNvSpPr>
          <p:nvPr>
            <p:ph idx="1"/>
          </p:nvPr>
        </p:nvSpPr>
        <p:spPr>
          <a:xfrm>
            <a:off x="685800" y="1905000"/>
            <a:ext cx="4495800" cy="3124199"/>
          </a:xfrm>
        </p:spPr>
        <p:txBody>
          <a:bodyPr>
            <a:normAutofit fontScale="70000" lnSpcReduction="20000"/>
          </a:bodyPr>
          <a:lstStyle/>
          <a:p>
            <a:pPr marL="514350" lvl="0" indent="-514350">
              <a:buFont typeface="+mj-lt"/>
              <a:buAutoNum type="arabicParenR"/>
            </a:pPr>
            <a:r>
              <a:rPr lang="en-US" b="1" dirty="0" smtClean="0"/>
              <a:t>From </a:t>
            </a:r>
            <a:r>
              <a:rPr lang="en-US" b="1" dirty="0"/>
              <a:t>the bottom of the screen, drag the wait .25 seconds.  </a:t>
            </a:r>
          </a:p>
          <a:p>
            <a:pPr marL="514350" lvl="0" indent="-514350">
              <a:buFont typeface="+mj-lt"/>
              <a:buAutoNum type="arabicParenR"/>
            </a:pPr>
            <a:r>
              <a:rPr lang="en-US" b="1" dirty="0"/>
              <a:t>Drag “</a:t>
            </a:r>
            <a:r>
              <a:rPr lang="en-US" b="1" dirty="0" err="1"/>
              <a:t>frog.ribbit</a:t>
            </a:r>
            <a:r>
              <a:rPr lang="en-US" b="1" dirty="0"/>
              <a:t>” method from frog details section into “my first method”.  </a:t>
            </a:r>
          </a:p>
          <a:p>
            <a:pPr marL="514350" lvl="0" indent="-514350">
              <a:buFont typeface="+mj-lt"/>
              <a:buAutoNum type="arabicParenR"/>
            </a:pPr>
            <a:r>
              <a:rPr lang="en-US" b="1" dirty="0"/>
              <a:t>From the bottom of the screen, drag the wait .25 seconds.  </a:t>
            </a:r>
          </a:p>
          <a:p>
            <a:pPr marL="514350" indent="-514350">
              <a:buFont typeface="+mj-lt"/>
              <a:buAutoNum type="arabicParenR"/>
            </a:pPr>
            <a:r>
              <a:rPr lang="en-US" b="1" dirty="0"/>
              <a:t>Drag “</a:t>
            </a:r>
            <a:r>
              <a:rPr lang="en-US" b="1" dirty="0" err="1"/>
              <a:t>frog.headnod</a:t>
            </a:r>
            <a:r>
              <a:rPr lang="en-US" b="1" dirty="0"/>
              <a:t>” method from frog details section into “my first method”. </a:t>
            </a:r>
          </a:p>
        </p:txBody>
      </p:sp>
      <p:pic>
        <p:nvPicPr>
          <p:cNvPr id="133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7220" t="962" b="-1"/>
          <a:stretch/>
        </p:blipFill>
        <p:spPr bwMode="auto">
          <a:xfrm>
            <a:off x="385763" y="6029325"/>
            <a:ext cx="5513676" cy="490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342" y="1524000"/>
            <a:ext cx="2636808"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0914" y="3276599"/>
            <a:ext cx="3320748" cy="2752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4191000" y="6091237"/>
            <a:ext cx="838200" cy="42862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8" name="Rectangle 7"/>
          <p:cNvSpPr/>
          <p:nvPr/>
        </p:nvSpPr>
        <p:spPr>
          <a:xfrm>
            <a:off x="6137350" y="2259219"/>
            <a:ext cx="990600" cy="78878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Tree>
    <p:extLst>
      <p:ext uri="{BB962C8B-B14F-4D97-AF65-F5344CB8AC3E}">
        <p14:creationId xmlns:p14="http://schemas.microsoft.com/office/powerpoint/2010/main" val="556220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Final Scene</a:t>
            </a:r>
            <a:endParaRPr lang="en-US" b="1" dirty="0"/>
          </a:p>
        </p:txBody>
      </p:sp>
      <p:sp>
        <p:nvSpPr>
          <p:cNvPr id="3" name="Content Placeholder 2"/>
          <p:cNvSpPr>
            <a:spLocks noGrp="1"/>
          </p:cNvSpPr>
          <p:nvPr>
            <p:ph idx="1"/>
          </p:nvPr>
        </p:nvSpPr>
        <p:spPr/>
        <p:txBody>
          <a:bodyPr/>
          <a:lstStyle/>
          <a:p>
            <a:endParaRPr lang="en-US"/>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600200"/>
            <a:ext cx="6705600" cy="5030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4185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Step 1: Add Husky and Horse Model to the Alice World</a:t>
            </a:r>
            <a:endParaRPr lang="en-US" b="1" dirty="0"/>
          </a:p>
        </p:txBody>
      </p:sp>
      <p:sp>
        <p:nvSpPr>
          <p:cNvPr id="3" name="Content Placeholder 2"/>
          <p:cNvSpPr>
            <a:spLocks noGrp="1"/>
          </p:cNvSpPr>
          <p:nvPr>
            <p:ph idx="1"/>
          </p:nvPr>
        </p:nvSpPr>
        <p:spPr>
          <a:xfrm>
            <a:off x="457200" y="1600201"/>
            <a:ext cx="4343400" cy="1981199"/>
          </a:xfrm>
        </p:spPr>
        <p:txBody>
          <a:bodyPr>
            <a:normAutofit fontScale="62500" lnSpcReduction="20000"/>
          </a:bodyPr>
          <a:lstStyle/>
          <a:p>
            <a:pPr marL="514350" indent="-514350">
              <a:buFont typeface="+mj-lt"/>
              <a:buAutoNum type="arabicParenR"/>
            </a:pPr>
            <a:r>
              <a:rPr lang="en-US" b="1" dirty="0" smtClean="0"/>
              <a:t>Open the Object Gallery, see Lesson</a:t>
            </a:r>
            <a:r>
              <a:rPr lang="en-US" b="1" dirty="0" smtClean="0">
                <a:sym typeface="Symbol"/>
              </a:rPr>
              <a:t></a:t>
            </a:r>
            <a:r>
              <a:rPr lang="en-US" b="1" dirty="0" smtClean="0"/>
              <a:t>0.</a:t>
            </a:r>
          </a:p>
          <a:p>
            <a:pPr marL="514350" indent="-514350">
              <a:buFont typeface="+mj-lt"/>
              <a:buAutoNum type="arabicParenR"/>
            </a:pPr>
            <a:r>
              <a:rPr lang="en-US" b="1" dirty="0" smtClean="0"/>
              <a:t>Find and open the “Animals” folder under the Local Gallery by clicking on it once.</a:t>
            </a:r>
          </a:p>
          <a:p>
            <a:pPr marL="514350" indent="-514350">
              <a:buFont typeface="+mj-lt"/>
              <a:buAutoNum type="arabicParenR"/>
            </a:pPr>
            <a:r>
              <a:rPr lang="en-US" b="1" dirty="0" smtClean="0"/>
              <a:t>Find the Husky, and click on it once to add it to the Alice world.</a:t>
            </a:r>
            <a:endParaRPr lang="en-US" b="1" dirty="0"/>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746" r="27957"/>
          <a:stretch/>
        </p:blipFill>
        <p:spPr bwMode="auto">
          <a:xfrm>
            <a:off x="5155096" y="1663149"/>
            <a:ext cx="3684104"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7086600" y="3021497"/>
            <a:ext cx="1219200" cy="167640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800" y="3657599"/>
            <a:ext cx="1825962" cy="2985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Content Placeholder 2"/>
          <p:cNvSpPr txBox="1">
            <a:spLocks/>
          </p:cNvSpPr>
          <p:nvPr/>
        </p:nvSpPr>
        <p:spPr>
          <a:xfrm>
            <a:off x="2286000" y="3657599"/>
            <a:ext cx="2743200" cy="2985051"/>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514350" indent="-514350">
              <a:buFont typeface="+mj-lt"/>
              <a:buAutoNum type="arabicParenR" startAt="4"/>
            </a:pPr>
            <a:r>
              <a:rPr lang="en-US" b="1" dirty="0" smtClean="0"/>
              <a:t>Alice will prompt you to verify that you want to add the Husky model to your Alice world.  Click on “Add instance to World.</a:t>
            </a:r>
          </a:p>
        </p:txBody>
      </p:sp>
      <p:sp>
        <p:nvSpPr>
          <p:cNvPr id="10" name="Rectangle 9"/>
          <p:cNvSpPr/>
          <p:nvPr/>
        </p:nvSpPr>
        <p:spPr>
          <a:xfrm>
            <a:off x="334616" y="3657599"/>
            <a:ext cx="1494183" cy="167640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38200" y="5715000"/>
            <a:ext cx="762000" cy="92765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51215" y="5139391"/>
            <a:ext cx="1693545" cy="15032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5002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Step 2: Add Husky and Horse Model to the Alice World</a:t>
            </a:r>
            <a:endParaRPr lang="en-US" b="1" dirty="0"/>
          </a:p>
        </p:txBody>
      </p:sp>
      <p:sp>
        <p:nvSpPr>
          <p:cNvPr id="3" name="Content Placeholder 2"/>
          <p:cNvSpPr>
            <a:spLocks noGrp="1"/>
          </p:cNvSpPr>
          <p:nvPr>
            <p:ph idx="1"/>
          </p:nvPr>
        </p:nvSpPr>
        <p:spPr>
          <a:xfrm>
            <a:off x="609600" y="1849455"/>
            <a:ext cx="4191000" cy="1731945"/>
          </a:xfrm>
        </p:spPr>
        <p:txBody>
          <a:bodyPr>
            <a:normAutofit fontScale="77500" lnSpcReduction="20000"/>
          </a:bodyPr>
          <a:lstStyle/>
          <a:p>
            <a:pPr marL="0" indent="0">
              <a:buNone/>
            </a:pPr>
            <a:r>
              <a:rPr lang="en-US" b="1" dirty="0" smtClean="0"/>
              <a:t>Now find the “Horse” in the object gallery.  Left-click, hold, and then drag the horse into your Alice world next to the husky.</a:t>
            </a:r>
            <a:endParaRPr lang="en-US" b="1" dirty="0"/>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676400"/>
            <a:ext cx="2983396" cy="1803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ctangle 14"/>
          <p:cNvSpPr/>
          <p:nvPr/>
        </p:nvSpPr>
        <p:spPr>
          <a:xfrm>
            <a:off x="5421796" y="1849455"/>
            <a:ext cx="1282148" cy="16134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3733800"/>
            <a:ext cx="3691186" cy="2803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9254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Step 3: Quad View</a:t>
            </a:r>
            <a:endParaRPr lang="en-US" sz="4000" b="1" dirty="0"/>
          </a:p>
        </p:txBody>
      </p:sp>
      <p:sp>
        <p:nvSpPr>
          <p:cNvPr id="3" name="Content Placeholder 2"/>
          <p:cNvSpPr>
            <a:spLocks noGrp="1"/>
          </p:cNvSpPr>
          <p:nvPr>
            <p:ph idx="1"/>
          </p:nvPr>
        </p:nvSpPr>
        <p:spPr>
          <a:xfrm>
            <a:off x="228600" y="1600201"/>
            <a:ext cx="4114800" cy="5092944"/>
          </a:xfrm>
        </p:spPr>
        <p:txBody>
          <a:bodyPr>
            <a:normAutofit fontScale="70000" lnSpcReduction="20000"/>
          </a:bodyPr>
          <a:lstStyle/>
          <a:p>
            <a:pPr marL="514350" indent="-514350">
              <a:buFont typeface="+mj-lt"/>
              <a:buAutoNum type="arabicParenR"/>
            </a:pPr>
            <a:r>
              <a:rPr lang="en-US" b="1" dirty="0" smtClean="0"/>
              <a:t>Click on the quad view radial button at the upper right hand corner of the screen.</a:t>
            </a:r>
          </a:p>
          <a:p>
            <a:pPr marL="514350" indent="-514350">
              <a:buFont typeface="+mj-lt"/>
              <a:buAutoNum type="arabicParenR"/>
            </a:pPr>
            <a:r>
              <a:rPr lang="en-US" b="1" dirty="0" smtClean="0"/>
              <a:t>Try moving the horse and the husky around in each view.</a:t>
            </a:r>
          </a:p>
          <a:p>
            <a:pPr marL="514350" indent="-514350">
              <a:buFont typeface="+mj-lt"/>
              <a:buAutoNum type="arabicParenR"/>
            </a:pPr>
            <a:r>
              <a:rPr lang="en-US" b="1" dirty="0" smtClean="0"/>
              <a:t>When you are done, be sure to restore the horse and the husky to their original positions.  You can do this by clicking on the “Undo” button repeatedly until they are back in their original positions.  If you click on “Undo” too many times, then you can restore a previous state by clicking on the “Redo” button.</a:t>
            </a:r>
            <a:endParaRPr lang="en-US" b="1"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1676400"/>
            <a:ext cx="3762375" cy="188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6248400" y="1981200"/>
            <a:ext cx="990600" cy="3048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8742" y="3886200"/>
            <a:ext cx="4721031" cy="28069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80722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0"/>
            <a:ext cx="8229600" cy="1143000"/>
          </a:xfrm>
        </p:spPr>
        <p:txBody>
          <a:bodyPr/>
          <a:lstStyle/>
          <a:p>
            <a:r>
              <a:rPr lang="en-US" dirty="0" smtClean="0"/>
              <a:t>In Class Exercise!</a:t>
            </a:r>
            <a:endParaRPr lang="en-US" dirty="0"/>
          </a:p>
        </p:txBody>
      </p:sp>
    </p:spTree>
    <p:extLst>
      <p:ext uri="{BB962C8B-B14F-4D97-AF65-F5344CB8AC3E}">
        <p14:creationId xmlns:p14="http://schemas.microsoft.com/office/powerpoint/2010/main" val="2416772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Step 4: Axis</a:t>
            </a:r>
            <a:endParaRPr lang="en-US" sz="4000" b="1" dirty="0"/>
          </a:p>
        </p:txBody>
      </p:sp>
      <p:sp>
        <p:nvSpPr>
          <p:cNvPr id="3" name="Content Placeholder 2"/>
          <p:cNvSpPr>
            <a:spLocks noGrp="1"/>
          </p:cNvSpPr>
          <p:nvPr>
            <p:ph idx="1"/>
          </p:nvPr>
        </p:nvSpPr>
        <p:spPr>
          <a:xfrm>
            <a:off x="457200" y="1600200"/>
            <a:ext cx="4724400" cy="2362200"/>
          </a:xfrm>
        </p:spPr>
        <p:txBody>
          <a:bodyPr>
            <a:normAutofit fontScale="70000" lnSpcReduction="20000"/>
          </a:bodyPr>
          <a:lstStyle/>
          <a:p>
            <a:pPr marL="514350" indent="-514350">
              <a:buFont typeface="+mj-lt"/>
              <a:buAutoNum type="arabicParenR"/>
            </a:pPr>
            <a:r>
              <a:rPr lang="en-US" b="1" dirty="0" smtClean="0"/>
              <a:t>Left click on the up-and-down motion button.  This will allow you to move objects in your Alice world along the y-axis for your Alice world.</a:t>
            </a:r>
          </a:p>
          <a:p>
            <a:pPr marL="514350" indent="-514350">
              <a:buFont typeface="+mj-lt"/>
              <a:buAutoNum type="arabicParenR"/>
            </a:pPr>
            <a:r>
              <a:rPr lang="en-US" b="1" dirty="0" smtClean="0"/>
              <a:t>Left click on the Horse and drag it bellow the floor of the Alice world.</a:t>
            </a:r>
            <a:endParaRPr lang="en-US" b="1" dirty="0"/>
          </a:p>
        </p:txBody>
      </p:sp>
      <p:grpSp>
        <p:nvGrpSpPr>
          <p:cNvPr id="7" name="Group 6"/>
          <p:cNvGrpSpPr/>
          <p:nvPr/>
        </p:nvGrpSpPr>
        <p:grpSpPr>
          <a:xfrm>
            <a:off x="5181600" y="1600200"/>
            <a:ext cx="3752850" cy="2133600"/>
            <a:chOff x="5181600" y="1600200"/>
            <a:chExt cx="3752850" cy="213360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1600200"/>
              <a:ext cx="3752850"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6356074" y="2286000"/>
              <a:ext cx="425726" cy="3810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ight Arrow 3"/>
          <p:cNvSpPr/>
          <p:nvPr/>
        </p:nvSpPr>
        <p:spPr>
          <a:xfrm>
            <a:off x="2357147" y="4770820"/>
            <a:ext cx="931624" cy="421007"/>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p:cNvSpPr txBox="1">
            <a:spLocks/>
          </p:cNvSpPr>
          <p:nvPr/>
        </p:nvSpPr>
        <p:spPr>
          <a:xfrm>
            <a:off x="6172200" y="4038600"/>
            <a:ext cx="2778814" cy="2438400"/>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b="1" dirty="0" smtClean="0"/>
              <a:t>Observe the red, green, and blue axis for the horse.  Observe the orientation of the horse as compared to the husky.</a:t>
            </a:r>
            <a:endParaRPr lang="en-US" b="1" dirty="0"/>
          </a:p>
        </p:txBody>
      </p:sp>
      <p:pic>
        <p:nvPicPr>
          <p:cNvPr id="30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2323" y="4267200"/>
            <a:ext cx="1851277" cy="1405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5200" y="4276473"/>
            <a:ext cx="2503796" cy="1409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21278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Step 5: Model Properties</a:t>
            </a:r>
            <a:endParaRPr lang="en-US" sz="4000" b="1" dirty="0"/>
          </a:p>
        </p:txBody>
      </p:sp>
      <p:sp>
        <p:nvSpPr>
          <p:cNvPr id="3" name="Content Placeholder 2"/>
          <p:cNvSpPr>
            <a:spLocks noGrp="1"/>
          </p:cNvSpPr>
          <p:nvPr>
            <p:ph idx="1"/>
          </p:nvPr>
        </p:nvSpPr>
        <p:spPr>
          <a:xfrm>
            <a:off x="457200" y="1600201"/>
            <a:ext cx="5638800" cy="3000582"/>
          </a:xfrm>
        </p:spPr>
        <p:txBody>
          <a:bodyPr>
            <a:normAutofit fontScale="70000" lnSpcReduction="20000"/>
          </a:bodyPr>
          <a:lstStyle/>
          <a:p>
            <a:pPr marL="514350" indent="-514350">
              <a:buFont typeface="+mj-lt"/>
              <a:buAutoNum type="arabicParenR"/>
            </a:pPr>
            <a:r>
              <a:rPr lang="en-US" b="1" dirty="0" smtClean="0"/>
              <a:t>Under the horse's details panel (see Lesson 0), change “</a:t>
            </a:r>
            <a:r>
              <a:rPr lang="en-US" b="1" dirty="0" err="1" smtClean="0"/>
              <a:t>pointOfView</a:t>
            </a:r>
            <a:r>
              <a:rPr lang="en-US" b="1" dirty="0" smtClean="0"/>
              <a:t>” property to the position (0,0,0).</a:t>
            </a:r>
          </a:p>
          <a:p>
            <a:pPr marL="514350" indent="-514350">
              <a:buFont typeface="+mj-lt"/>
              <a:buAutoNum type="arabicParenR"/>
            </a:pPr>
            <a:r>
              <a:rPr lang="en-US" b="1" dirty="0" smtClean="0"/>
              <a:t>Expand the horse model in the Alice object tree (see Lesson 0) by clicking on the square next to the horse model in the object tree.</a:t>
            </a:r>
          </a:p>
          <a:p>
            <a:pPr marL="514350" indent="-514350">
              <a:buFont typeface="+mj-lt"/>
              <a:buAutoNum type="arabicParenR"/>
            </a:pPr>
            <a:r>
              <a:rPr lang="en-US" b="1" dirty="0" smtClean="0"/>
              <a:t>Under the Husky’s properties (see Lesson</a:t>
            </a:r>
            <a:r>
              <a:rPr lang="en-US" b="1" dirty="0" smtClean="0">
                <a:sym typeface="Symbol"/>
              </a:rPr>
              <a:t></a:t>
            </a:r>
            <a:r>
              <a:rPr lang="en-US" b="1" dirty="0" smtClean="0"/>
              <a:t>0), change the husky’s color to “black.”</a:t>
            </a:r>
            <a:endParaRPr lang="en-US" b="1"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752600"/>
            <a:ext cx="2758525" cy="257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1447800"/>
            <a:ext cx="1454727"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6248400" y="2362200"/>
            <a:ext cx="76200" cy="457200"/>
          </a:xfrm>
          <a:prstGeom prst="straightConnector1">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8382000" y="2514600"/>
            <a:ext cx="457200" cy="457200"/>
          </a:xfrm>
          <a:prstGeom prst="straightConnector1">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2562" y="3733800"/>
            <a:ext cx="1898038" cy="26616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a:xfrm>
            <a:off x="6682745" y="4600782"/>
            <a:ext cx="381000" cy="27601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7" name="Picture 5"/>
          <p:cNvPicPr>
            <a:picLocks noChangeAspect="1" noChangeArrowheads="1"/>
          </p:cNvPicPr>
          <p:nvPr/>
        </p:nvPicPr>
        <p:blipFill rotWithShape="1">
          <a:blip r:embed="rId6">
            <a:extLst>
              <a:ext uri="{28A0092B-C50C-407E-A947-70E740481C1C}">
                <a14:useLocalDpi xmlns:a14="http://schemas.microsoft.com/office/drawing/2010/main" val="0"/>
              </a:ext>
            </a:extLst>
          </a:blip>
          <a:srcRect b="50000"/>
          <a:stretch/>
        </p:blipFill>
        <p:spPr bwMode="auto">
          <a:xfrm>
            <a:off x="152400" y="4536294"/>
            <a:ext cx="2524125" cy="2119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Rectangle 13"/>
          <p:cNvSpPr/>
          <p:nvPr/>
        </p:nvSpPr>
        <p:spPr>
          <a:xfrm>
            <a:off x="152400" y="5457941"/>
            <a:ext cx="609600" cy="27601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2000" y="5402377"/>
            <a:ext cx="854809" cy="33158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62175" y="4324350"/>
            <a:ext cx="1571625" cy="11127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9"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43611" y="5075500"/>
            <a:ext cx="1802225" cy="1385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ight Arrow 8"/>
          <p:cNvSpPr/>
          <p:nvPr/>
        </p:nvSpPr>
        <p:spPr>
          <a:xfrm rot="1622302">
            <a:off x="3801936" y="5330088"/>
            <a:ext cx="733611" cy="476158"/>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3936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Step 6: Moving Models Functionally</a:t>
            </a:r>
            <a:endParaRPr lang="en-US" b="1" dirty="0"/>
          </a:p>
        </p:txBody>
      </p:sp>
      <p:sp>
        <p:nvSpPr>
          <p:cNvPr id="3" name="Content Placeholder 2"/>
          <p:cNvSpPr>
            <a:spLocks noGrp="1"/>
          </p:cNvSpPr>
          <p:nvPr>
            <p:ph idx="1"/>
          </p:nvPr>
        </p:nvSpPr>
        <p:spPr>
          <a:xfrm>
            <a:off x="457200" y="1600201"/>
            <a:ext cx="2895600" cy="2743199"/>
          </a:xfrm>
        </p:spPr>
        <p:txBody>
          <a:bodyPr>
            <a:normAutofit fontScale="70000" lnSpcReduction="20000"/>
          </a:bodyPr>
          <a:lstStyle/>
          <a:p>
            <a:pPr marL="514350" indent="-514350">
              <a:buFont typeface="+mj-lt"/>
              <a:buAutoNum type="arabicParenR"/>
            </a:pPr>
            <a:r>
              <a:rPr lang="en-US" b="1" dirty="0"/>
              <a:t>Right Click on the “horse” in the Object Tree </a:t>
            </a:r>
            <a:r>
              <a:rPr lang="en-US" b="1" dirty="0">
                <a:sym typeface="Wingdings"/>
              </a:rPr>
              <a:t></a:t>
            </a:r>
            <a:r>
              <a:rPr lang="en-US" b="1" dirty="0"/>
              <a:t> choose methods </a:t>
            </a:r>
            <a:r>
              <a:rPr lang="en-US" b="1" dirty="0">
                <a:sym typeface="Wingdings"/>
              </a:rPr>
              <a:t></a:t>
            </a:r>
            <a:r>
              <a:rPr lang="en-US" b="1" dirty="0"/>
              <a:t>  horse move </a:t>
            </a:r>
            <a:r>
              <a:rPr lang="en-US" b="1" dirty="0">
                <a:sym typeface="Wingdings"/>
              </a:rPr>
              <a:t></a:t>
            </a:r>
            <a:r>
              <a:rPr lang="en-US" b="1" dirty="0"/>
              <a:t> up </a:t>
            </a:r>
            <a:r>
              <a:rPr lang="en-US" b="1" dirty="0">
                <a:sym typeface="Wingdings"/>
              </a:rPr>
              <a:t></a:t>
            </a:r>
            <a:r>
              <a:rPr lang="en-US" b="1" dirty="0"/>
              <a:t> ½ meter</a:t>
            </a:r>
            <a:r>
              <a:rPr lang="en-US" b="1" dirty="0" smtClean="0"/>
              <a:t>.</a:t>
            </a:r>
          </a:p>
          <a:p>
            <a:pPr marL="514350" indent="-514350">
              <a:buFont typeface="+mj-lt"/>
              <a:buAutoNum type="arabicParenR"/>
            </a:pPr>
            <a:r>
              <a:rPr lang="en-US" b="1" dirty="0" smtClean="0"/>
              <a:t>Return the horse back to the center of the Alice world</a:t>
            </a:r>
            <a:endParaRPr lang="en-US" b="1"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447799"/>
            <a:ext cx="4698304" cy="42082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4495800" y="1828800"/>
            <a:ext cx="1676400" cy="33158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6" name="Rectangle 5"/>
          <p:cNvSpPr/>
          <p:nvPr/>
        </p:nvSpPr>
        <p:spPr>
          <a:xfrm>
            <a:off x="6172200" y="1815409"/>
            <a:ext cx="1129952" cy="33158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7" name="Rectangle 6"/>
          <p:cNvSpPr/>
          <p:nvPr/>
        </p:nvSpPr>
        <p:spPr>
          <a:xfrm>
            <a:off x="7239000" y="1994590"/>
            <a:ext cx="712379" cy="30479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8" name="Rectangle 7"/>
          <p:cNvSpPr/>
          <p:nvPr/>
        </p:nvSpPr>
        <p:spPr>
          <a:xfrm>
            <a:off x="7848600" y="2209801"/>
            <a:ext cx="712379" cy="30479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4343400"/>
            <a:ext cx="2514600" cy="2081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29228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Step 7: Setting Model Orientation Functionally</a:t>
            </a:r>
            <a:endParaRPr lang="en-US" b="1" dirty="0"/>
          </a:p>
        </p:txBody>
      </p:sp>
      <p:sp>
        <p:nvSpPr>
          <p:cNvPr id="3" name="Content Placeholder 2"/>
          <p:cNvSpPr>
            <a:spLocks noGrp="1"/>
          </p:cNvSpPr>
          <p:nvPr>
            <p:ph idx="1"/>
          </p:nvPr>
        </p:nvSpPr>
        <p:spPr>
          <a:xfrm>
            <a:off x="457200" y="1600201"/>
            <a:ext cx="3124200" cy="2971799"/>
          </a:xfrm>
        </p:spPr>
        <p:txBody>
          <a:bodyPr>
            <a:normAutofit fontScale="70000" lnSpcReduction="20000"/>
          </a:bodyPr>
          <a:lstStyle/>
          <a:p>
            <a:pPr marL="514350" indent="-514350">
              <a:buFont typeface="+mj-lt"/>
              <a:buAutoNum type="arabicParenR"/>
            </a:pPr>
            <a:r>
              <a:rPr lang="en-US" b="1" dirty="0"/>
              <a:t>Right Click on the “horse” in the World Window </a:t>
            </a:r>
            <a:r>
              <a:rPr lang="en-US" b="1" dirty="0">
                <a:sym typeface="Wingdings"/>
              </a:rPr>
              <a:t></a:t>
            </a:r>
            <a:r>
              <a:rPr lang="en-US" b="1" dirty="0"/>
              <a:t> choose methods </a:t>
            </a:r>
            <a:r>
              <a:rPr lang="en-US" b="1" dirty="0">
                <a:sym typeface="Wingdings"/>
              </a:rPr>
              <a:t></a:t>
            </a:r>
            <a:r>
              <a:rPr lang="en-US" b="1" dirty="0"/>
              <a:t>  horse orient to </a:t>
            </a:r>
            <a:r>
              <a:rPr lang="en-US" b="1" dirty="0">
                <a:sym typeface="Wingdings"/>
              </a:rPr>
              <a:t></a:t>
            </a:r>
            <a:r>
              <a:rPr lang="en-US" b="1" dirty="0"/>
              <a:t> husky </a:t>
            </a:r>
            <a:r>
              <a:rPr lang="en-US" b="1" dirty="0">
                <a:sym typeface="Wingdings"/>
              </a:rPr>
              <a:t></a:t>
            </a:r>
            <a:r>
              <a:rPr lang="en-US" b="1" dirty="0"/>
              <a:t> the entire husky</a:t>
            </a:r>
            <a:r>
              <a:rPr lang="en-US" b="1" dirty="0" smtClean="0"/>
              <a:t>.</a:t>
            </a:r>
          </a:p>
          <a:p>
            <a:pPr marL="514350" indent="-514350">
              <a:buFont typeface="+mj-lt"/>
              <a:buAutoNum type="arabicParenR"/>
            </a:pPr>
            <a:r>
              <a:rPr lang="en-US" b="1" dirty="0" smtClean="0"/>
              <a:t>Undo the orientation change.</a:t>
            </a:r>
            <a:endParaRPr lang="en-US" b="1"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0830" y="1524000"/>
            <a:ext cx="4707685"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114800"/>
            <a:ext cx="34956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4495800" y="2259219"/>
            <a:ext cx="1524000" cy="33158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7" name="Rectangle 6"/>
          <p:cNvSpPr/>
          <p:nvPr/>
        </p:nvSpPr>
        <p:spPr>
          <a:xfrm>
            <a:off x="5921671" y="3783219"/>
            <a:ext cx="1129952" cy="33158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8" name="Rectangle 7"/>
          <p:cNvSpPr/>
          <p:nvPr/>
        </p:nvSpPr>
        <p:spPr>
          <a:xfrm>
            <a:off x="7051623" y="4696217"/>
            <a:ext cx="712379" cy="30479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9" name="Rectangle 8"/>
          <p:cNvSpPr/>
          <p:nvPr/>
        </p:nvSpPr>
        <p:spPr>
          <a:xfrm>
            <a:off x="7772400" y="4724400"/>
            <a:ext cx="838200" cy="30479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Tree>
    <p:extLst>
      <p:ext uri="{BB962C8B-B14F-4D97-AF65-F5344CB8AC3E}">
        <p14:creationId xmlns:p14="http://schemas.microsoft.com/office/powerpoint/2010/main" val="24615152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786</TotalTime>
  <Words>1354</Words>
  <Application>Microsoft Office PowerPoint</Application>
  <PresentationFormat>On-screen Show (4:3)</PresentationFormat>
  <Paragraphs>89</Paragraphs>
  <Slides>18</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Symbol</vt:lpstr>
      <vt:lpstr>Wingdings</vt:lpstr>
      <vt:lpstr>Office Theme</vt:lpstr>
      <vt:lpstr>Lesson ONE</vt:lpstr>
      <vt:lpstr>Step 1: Add Husky and Horse Model to the Alice World</vt:lpstr>
      <vt:lpstr>Step 2: Add Husky and Horse Model to the Alice World</vt:lpstr>
      <vt:lpstr>Step 3: Quad View</vt:lpstr>
      <vt:lpstr>In Class Exercise!</vt:lpstr>
      <vt:lpstr>Step 4: Axis</vt:lpstr>
      <vt:lpstr>Step 5: Model Properties</vt:lpstr>
      <vt:lpstr>Step 6: Moving Models Functionally</vt:lpstr>
      <vt:lpstr>Step 7: Setting Model Orientation Functionally</vt:lpstr>
      <vt:lpstr>Step 8: Moving the Husky</vt:lpstr>
      <vt:lpstr>Step 9: Change the Husky’s Point-of-View</vt:lpstr>
      <vt:lpstr>Step 10: Reposition the Scene</vt:lpstr>
      <vt:lpstr>Step 11: First Program</vt:lpstr>
      <vt:lpstr>Step 12: Create a New Method for to Animate the Frog</vt:lpstr>
      <vt:lpstr>Step 13: Program a Jump Method for the Frog</vt:lpstr>
      <vt:lpstr>Step 14: Have the Horse Ask the Frog to Jump</vt:lpstr>
      <vt:lpstr>Step 15: Have the Frog Respond to the Horse</vt:lpstr>
      <vt:lpstr>Final Scene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ONE</dc:title>
  <dc:creator>Jeffrey W. Holcomb</dc:creator>
  <cp:lastModifiedBy>Daniel, Vibin</cp:lastModifiedBy>
  <cp:revision>37</cp:revision>
  <dcterms:created xsi:type="dcterms:W3CDTF">2014-11-05T15:01:34Z</dcterms:created>
  <dcterms:modified xsi:type="dcterms:W3CDTF">2015-06-04T19:07:31Z</dcterms:modified>
</cp:coreProperties>
</file>